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3" r:id="rId1"/>
  </p:sldMasterIdLst>
  <p:notesMasterIdLst>
    <p:notesMasterId r:id="rId48"/>
  </p:notesMasterIdLst>
  <p:sldIdLst>
    <p:sldId id="559" r:id="rId2"/>
    <p:sldId id="355" r:id="rId3"/>
    <p:sldId id="517" r:id="rId4"/>
    <p:sldId id="409" r:id="rId5"/>
    <p:sldId id="518" r:id="rId6"/>
    <p:sldId id="519" r:id="rId7"/>
    <p:sldId id="411" r:id="rId8"/>
    <p:sldId id="570" r:id="rId9"/>
    <p:sldId id="413" r:id="rId10"/>
    <p:sldId id="562" r:id="rId11"/>
    <p:sldId id="417" r:id="rId12"/>
    <p:sldId id="563" r:id="rId13"/>
    <p:sldId id="418" r:id="rId14"/>
    <p:sldId id="419" r:id="rId15"/>
    <p:sldId id="421" r:id="rId16"/>
    <p:sldId id="564" r:id="rId17"/>
    <p:sldId id="565" r:id="rId18"/>
    <p:sldId id="464" r:id="rId19"/>
    <p:sldId id="520" r:id="rId20"/>
    <p:sldId id="425" r:id="rId21"/>
    <p:sldId id="522" r:id="rId22"/>
    <p:sldId id="566" r:id="rId23"/>
    <p:sldId id="524" r:id="rId24"/>
    <p:sldId id="567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437" r:id="rId34"/>
    <p:sldId id="534" r:id="rId35"/>
    <p:sldId id="535" r:id="rId36"/>
    <p:sldId id="536" r:id="rId37"/>
    <p:sldId id="537" r:id="rId38"/>
    <p:sldId id="538" r:id="rId39"/>
    <p:sldId id="540" r:id="rId40"/>
    <p:sldId id="448" r:id="rId41"/>
    <p:sldId id="571" r:id="rId42"/>
    <p:sldId id="572" r:id="rId43"/>
    <p:sldId id="575" r:id="rId44"/>
    <p:sldId id="573" r:id="rId45"/>
    <p:sldId id="574" r:id="rId46"/>
    <p:sldId id="46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/>
    <p:restoredTop sz="92975"/>
  </p:normalViewPr>
  <p:slideViewPr>
    <p:cSldViewPr snapToGrid="0" snapToObjects="1">
      <p:cViewPr varScale="1">
        <p:scale>
          <a:sx n="77" d="100"/>
          <a:sy n="77" d="100"/>
        </p:scale>
        <p:origin x="600" y="67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9.11.2023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05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09ED-2756-DD43-95CA-10716EE02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A5697-5509-EF4B-8955-932D1C675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6C948-3CBA-014C-8B78-F7783C71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3410-331E-4D9B-942E-21004300B0E7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AB1A4-1775-F24D-BF22-11A75C0D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76618-264F-9B45-B219-A5ACB798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29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6E45-ED25-7843-B3CC-0F152B89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7310C-42F2-8D4F-BAB3-9E340DD46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275-DE4C-5D48-913A-D267BC5C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361-25DE-4621-B487-A056ADF87FA7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8D31E-7D31-7D49-BB81-72B41C41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7B836-2366-5949-BE32-D241CFED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8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2FE05-DC67-5B41-9A83-5B50108F2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4961F-D384-DB45-BE56-4C242B74E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56A7-B104-014A-AF8B-AC149467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370-E4AA-4AE0-B750-0FD1A66884CC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29012-EA16-1F48-973E-6224E519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76E9-EC8B-4040-88EC-F255BBB1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7D4A-2187-EC4E-B818-D275A2FD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178C-B349-A342-9F77-25DCA0191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7AB4-4D69-6348-A200-7A260E39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9599-0E4F-4F5E-AE8A-02A54EB9935B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A6B94-2F25-084B-8722-C77C160E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AB03-B464-C54B-8816-3017C3F3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6AE9-4EDC-B04B-A7F4-E841A20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50FC-FF3A-9346-8560-1792B8AB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15715-585F-A846-9D05-2F74F04B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3F1A-5519-46A2-BD35-36DA32D2979B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EC4C-FB40-814A-BE19-A70EBAA9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A105C-2D51-FE4C-A756-EC93FF67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0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8538-9755-EE43-AC07-2E0A1842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1FE1-F0AB-4641-860B-3B31FA988C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3AF9-4197-AB43-8CAE-5446B8548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A64DD-FD57-F84C-8667-760CF848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DF05-215E-4E3F-8663-ECD20FB53BB3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58CC-6F59-A448-9B7B-260823BE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AD342-1340-FE4A-A7C2-013F1A13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56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7ACF-3B00-BE44-9962-BA68B630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697D-2B29-A041-9BEC-38F8036F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C2BB1-0AF4-0E49-B41D-F93E6C1E5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D26A8-5125-294B-98A8-5943D2BD4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A32CC-03BC-D940-AB09-5C5F19414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D86E2-906B-A342-A2D8-131FA5BF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4853-3405-4944-82D7-F5993F7A20B7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DC3A4-EC8C-D745-85FE-C7347D41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645FA-D097-3345-8B37-4B7538AD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095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B0AA-BC9D-FF4D-B3C9-2AA71EDB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3C165-0D6D-5344-8D56-824A4C25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8EFEB-FEC7-4922-A88D-E023D2137787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E0284-D2E6-674E-B36A-CF09F927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4CC70-FC2A-D948-8474-4DDFF84F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2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19DA8-9784-1244-9F94-DCF37625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D028-E88F-436D-BFD7-D2F30977A5AB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070EA-F4A9-C649-B229-AB4E9247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A5A6E-DB94-E642-8DA9-6C9C92C4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36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DA9-425D-9A4F-AB1E-154F9703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FDAB-F587-8F47-94EB-F99BADDE3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56820-B57D-534F-9AC0-CF625B534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26C3-EE5F-AB4A-8924-741DF041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A74D-2920-4DD9-85E4-D49B9DA6AC33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2B323-B5FB-5B42-95A4-00839D9E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1DB5A-906E-BD4D-A050-226A4161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22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E96F-1FD2-DC4F-89E9-8EC5EDC7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1B57D-E37F-DA4E-B5CA-A211A98D0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752B3-1855-C242-83D4-B792D0509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53C4E-7EB9-4E45-9DBD-6AF8694C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D27-37DD-426A-89B3-13343B4C684A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46AE2-8386-FC4F-A929-AA2C6267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F5397-F473-FD42-BBEA-91FBDC1E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1576C9-2170-6844-8B6E-1B2385CD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DDC33-EBF9-F74C-8FFB-83881E26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A895-E505-C845-803F-E786F303D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D3D00-C007-46ED-A75B-46FF1DD05A99}" type="datetime1">
              <a:rPr lang="tr-TR" smtClean="0"/>
              <a:t>9.11.2023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A2D7A-192C-614D-A362-90D3DFB5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25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FDC5-48E9-2746-82A5-13CC9CC7B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071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4.wdp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4.wdp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7.wdp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18.wdp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2.wdp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23.wdp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4.wdp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7.wdp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microsoft.com/office/2007/relationships/hdphoto" Target="../media/hdphoto28.wdp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9.wdp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9736085/run-a-postgresql-sql-file-using-command-line-argument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load-postgresql-sample-databas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load-postgresql-sample-databas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tutorial.com/load-postgresql-sample-databas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stgresqltutorial.com/load-postgresql-sample-database/" TargetMode="Externa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Veritabanı </a:t>
            </a:r>
            <a:r>
              <a:rPr lang="en-US" sz="4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Yönetim</a:t>
            </a:r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4800" dirty="0" err="1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Sistemleri</a:t>
            </a:r>
            <a:endParaRPr lang="en-US" sz="4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Doç.Dr</a:t>
            </a:r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. Özal YILDIRIM</a:t>
            </a:r>
            <a:endParaRPr lang="en-US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F9F136-D688-3E47-9FC5-0BF98986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1793" y="6442524"/>
            <a:ext cx="353704" cy="378400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GÜZ -</a:t>
            </a:r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202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3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1E0E7E9-AE11-A94D-A457-41C18C305517}"/>
              </a:ext>
            </a:extLst>
          </p:cNvPr>
          <p:cNvSpPr txBox="1">
            <a:spLocks/>
          </p:cNvSpPr>
          <p:nvPr/>
        </p:nvSpPr>
        <p:spPr>
          <a:xfrm>
            <a:off x="1503333" y="45190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L13-</a:t>
            </a:r>
          </a:p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SQL-2 (structured query language)</a:t>
            </a:r>
          </a:p>
          <a:p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9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create table and </a:t>
            </a:r>
            <a:r>
              <a:rPr lang="en-US" sz="2800" b="1" kern="1200" cap="none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BCA15B-85F0-7040-89D0-F93B6584015C}"/>
              </a:ext>
            </a:extLst>
          </p:cNvPr>
          <p:cNvSpPr/>
          <p:nvPr/>
        </p:nvSpPr>
        <p:spPr>
          <a:xfrm>
            <a:off x="2483650" y="10839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KEY,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 NOT NULL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6D0DB5B-F2FF-F24C-866A-E50A648F760B}"/>
              </a:ext>
            </a:extLst>
          </p:cNvPr>
          <p:cNvGraphicFramePr>
            <a:graphicFrameLocks noGrp="1"/>
          </p:cNvGraphicFramePr>
          <p:nvPr/>
        </p:nvGraphicFramePr>
        <p:xfrm>
          <a:off x="3037185" y="3053158"/>
          <a:ext cx="6917632" cy="1097280"/>
        </p:xfrm>
        <a:graphic>
          <a:graphicData uri="http://schemas.openxmlformats.org/drawingml/2006/table">
            <a:tbl>
              <a:tblPr/>
              <a:tblGrid>
                <a:gridCol w="1603426">
                  <a:extLst>
                    <a:ext uri="{9D8B030D-6E8A-4147-A177-3AD203B41FA5}">
                      <a16:colId xmlns:a16="http://schemas.microsoft.com/office/drawing/2014/main" val="2979797582"/>
                    </a:ext>
                  </a:extLst>
                </a:gridCol>
                <a:gridCol w="1042226">
                  <a:extLst>
                    <a:ext uri="{9D8B030D-6E8A-4147-A177-3AD203B41FA5}">
                      <a16:colId xmlns:a16="http://schemas.microsoft.com/office/drawing/2014/main" val="1924789163"/>
                    </a:ext>
                  </a:extLst>
                </a:gridCol>
                <a:gridCol w="4271980">
                  <a:extLst>
                    <a:ext uri="{9D8B030D-6E8A-4147-A177-3AD203B41FA5}">
                      <a16:colId xmlns:a16="http://schemas.microsoft.com/office/drawing/2014/main" val="2526294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SMALLSERIAL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32,767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63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2,147,483,647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83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BIGSERIAL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8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922,337,2036,854,775,807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49578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A4C0435C-75D8-5C41-BCF5-04318AC5D698}"/>
              </a:ext>
            </a:extLst>
          </p:cNvPr>
          <p:cNvSpPr/>
          <p:nvPr/>
        </p:nvSpPr>
        <p:spPr>
          <a:xfrm>
            <a:off x="1338856" y="4475002"/>
            <a:ext cx="9689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INSERT INTO fruits(name) VALUES('orange');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3FF13-8356-4A46-9477-B6EDF08DA681}"/>
              </a:ext>
            </a:extLst>
          </p:cNvPr>
          <p:cNvSpPr/>
          <p:nvPr/>
        </p:nvSpPr>
        <p:spPr>
          <a:xfrm>
            <a:off x="1332123" y="5038332"/>
            <a:ext cx="10060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INSERT INTO fruits(</a:t>
            </a:r>
            <a:r>
              <a:rPr lang="en-US" sz="2400" dirty="0">
                <a:highlight>
                  <a:srgbClr val="FFFF00"/>
                </a:highlight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id</a:t>
            </a:r>
            <a:r>
              <a:rPr lang="en-US" sz="2400" dirty="0"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, </a:t>
            </a:r>
            <a:r>
              <a:rPr lang="en-US" sz="2400" dirty="0">
                <a:highlight>
                  <a:srgbClr val="00FF00"/>
                </a:highlight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name</a:t>
            </a:r>
            <a:r>
              <a:rPr lang="en-US" sz="2400" dirty="0"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) VALUES(</a:t>
            </a:r>
            <a:r>
              <a:rPr lang="en-US" sz="2400" dirty="0" err="1">
                <a:highlight>
                  <a:srgbClr val="FFFF00"/>
                </a:highlight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DEFAULT</a:t>
            </a:r>
            <a:r>
              <a:rPr lang="en-US" sz="2400" dirty="0" err="1"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,</a:t>
            </a:r>
            <a:r>
              <a:rPr lang="en-US" sz="2400" dirty="0" err="1">
                <a:highlight>
                  <a:srgbClr val="00FF00"/>
                </a:highlight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'apple</a:t>
            </a:r>
            <a:r>
              <a:rPr lang="en-US" sz="2400" dirty="0">
                <a:latin typeface="Courier" pitchFamily="2" charset="0"/>
                <a:ea typeface="Noteworthy Light" panose="02000400000000000000" pitchFamily="2" charset="77"/>
                <a:cs typeface="Courier New" panose="02070309020205020404" pitchFamily="49" charset="0"/>
              </a:rPr>
              <a:t>');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2F056-2771-9D4A-B6C6-76D5F2609045}"/>
              </a:ext>
            </a:extLst>
          </p:cNvPr>
          <p:cNvCxnSpPr>
            <a:cxnSpLocks/>
          </p:cNvCxnSpPr>
          <p:nvPr/>
        </p:nvCxnSpPr>
        <p:spPr>
          <a:xfrm>
            <a:off x="3631096" y="1684129"/>
            <a:ext cx="0" cy="1259793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DBDF5B-E61D-744C-9553-39760ABDA191}"/>
              </a:ext>
            </a:extLst>
          </p:cNvPr>
          <p:cNvSpPr txBox="1"/>
          <p:nvPr/>
        </p:nvSpPr>
        <p:spPr>
          <a:xfrm>
            <a:off x="967967" y="6041692"/>
            <a:ext cx="10424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Bir tabloya veri girişi yapılırken </a:t>
            </a:r>
            <a:r>
              <a:rPr lang="tr-TR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otomatik artan olarak belirlenen </a:t>
            </a: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alana veri girilmez</a:t>
            </a: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76A53-BA5A-3B89-3F49-FD3D7D16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7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create table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A8285F-8203-A640-A20F-67F29AD3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0" y="1079532"/>
            <a:ext cx="10318779" cy="3651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1E169E-BE0F-9741-A681-83B375E38DDE}"/>
              </a:ext>
            </a:extLst>
          </p:cNvPr>
          <p:cNvSpPr/>
          <p:nvPr/>
        </p:nvSpPr>
        <p:spPr>
          <a:xfrm>
            <a:off x="1168401" y="1639393"/>
            <a:ext cx="9300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,’ismail’,95);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,’ali’,95);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,’zeki’,95);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5C3DC-E2EB-D34F-AAAC-53CE991740ED}"/>
              </a:ext>
            </a:extLst>
          </p:cNvPr>
          <p:cNvSpPr/>
          <p:nvPr/>
        </p:nvSpPr>
        <p:spPr>
          <a:xfrm>
            <a:off x="1722859" y="5981700"/>
            <a:ext cx="7789441" cy="46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97A8-9AEC-19E2-86F7-7F3E1270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6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create table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A8285F-8203-A640-A20F-67F29AD3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0" y="1079532"/>
            <a:ext cx="10318779" cy="365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937404-DA7F-ED4E-9B0E-4353C065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6" y="3211713"/>
            <a:ext cx="3111776" cy="410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7CB4B3-11FB-7F49-985D-1051CEDD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623" y="4045340"/>
            <a:ext cx="5625763" cy="23301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1E169E-BE0F-9741-A681-83B375E38DDE}"/>
              </a:ext>
            </a:extLst>
          </p:cNvPr>
          <p:cNvSpPr/>
          <p:nvPr/>
        </p:nvSpPr>
        <p:spPr>
          <a:xfrm>
            <a:off x="1168401" y="1639393"/>
            <a:ext cx="9300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,’ismail’,95);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,’ali’,95);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VALUES(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,’zeki’,95);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5C3DC-E2EB-D34F-AAAC-53CE991740ED}"/>
              </a:ext>
            </a:extLst>
          </p:cNvPr>
          <p:cNvSpPr/>
          <p:nvPr/>
        </p:nvSpPr>
        <p:spPr>
          <a:xfrm>
            <a:off x="1722859" y="5981700"/>
            <a:ext cx="7789441" cy="46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B00B5-3B63-3C67-66C7-1226B73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8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insert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949DFF7-7749-5440-9FE4-E0DE12D2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3" y="997364"/>
            <a:ext cx="10936456" cy="474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937404-DA7F-ED4E-9B0E-4353C065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3" y="1709787"/>
            <a:ext cx="3111776" cy="410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7CB4B3-11FB-7F49-985D-1051CEDD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901" y="3010448"/>
            <a:ext cx="6111599" cy="25314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416EF-098E-8E79-1F3F-6A896E8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3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delete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EC51EF-B2A6-854D-BC76-5B1FBC33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46" y="792516"/>
            <a:ext cx="5077447" cy="2103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376E0-F0C2-9149-85E2-38DA10A9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1822735"/>
            <a:ext cx="3420533" cy="451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CBEE5-1357-C741-9BA3-7161ED06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68" y="1185344"/>
            <a:ext cx="5606172" cy="485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811A3F-98DC-2D4A-8826-12288CE67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359" y="4236867"/>
            <a:ext cx="5162291" cy="18174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7181D-E65D-2F05-2531-39F6D4E7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9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insert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F937404-DA7F-ED4E-9B0E-4353C065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6" y="2461079"/>
            <a:ext cx="3111776" cy="410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1E169E-BE0F-9741-A681-83B375E38DDE}"/>
              </a:ext>
            </a:extLst>
          </p:cNvPr>
          <p:cNvSpPr/>
          <p:nvPr/>
        </p:nvSpPr>
        <p:spPr>
          <a:xfrm>
            <a:off x="290521" y="1294236"/>
            <a:ext cx="4624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VALUES(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,’murat’,134);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5C3DC-E2EB-D34F-AAAC-53CE991740ED}"/>
              </a:ext>
            </a:extLst>
          </p:cNvPr>
          <p:cNvSpPr/>
          <p:nvPr/>
        </p:nvSpPr>
        <p:spPr>
          <a:xfrm>
            <a:off x="1722859" y="5981700"/>
            <a:ext cx="7789441" cy="46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CAE33-483E-144C-9BFB-0AFE99F3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5" y="1069073"/>
            <a:ext cx="5162291" cy="1817493"/>
          </a:xfrm>
          <a:prstGeom prst="rect">
            <a:avLst/>
          </a:prstGeom>
        </p:spPr>
      </p:pic>
      <p:pic>
        <p:nvPicPr>
          <p:cNvPr id="14" name="Picture 2" descr="question-mark-nothing - RETRO BİLGİSAYAR">
            <a:extLst>
              <a:ext uri="{FF2B5EF4-FFF2-40B4-BE49-F238E27FC236}">
                <a16:creationId xmlns:a16="http://schemas.microsoft.com/office/drawing/2014/main" id="{5A3FC52F-C980-D44D-B7AE-480C37BD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47" y="4813804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EC36EC-4C59-6F4E-927E-80C1AD8E8115}"/>
              </a:ext>
            </a:extLst>
          </p:cNvPr>
          <p:cNvSpPr txBox="1"/>
          <p:nvPr/>
        </p:nvSpPr>
        <p:spPr>
          <a:xfrm>
            <a:off x="6879743" y="3226555"/>
            <a:ext cx="34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Otomatik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oluşturulan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id 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satır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silindikten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sonra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tekrar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kullanır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5891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insert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F937404-DA7F-ED4E-9B0E-4353C065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6" y="2461079"/>
            <a:ext cx="3111776" cy="410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1E169E-BE0F-9741-A681-83B375E38DDE}"/>
              </a:ext>
            </a:extLst>
          </p:cNvPr>
          <p:cNvSpPr/>
          <p:nvPr/>
        </p:nvSpPr>
        <p:spPr>
          <a:xfrm>
            <a:off x="290521" y="1294236"/>
            <a:ext cx="4624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VALUES(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,’murat’,134);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5C3DC-E2EB-D34F-AAAC-53CE991740ED}"/>
              </a:ext>
            </a:extLst>
          </p:cNvPr>
          <p:cNvSpPr/>
          <p:nvPr/>
        </p:nvSpPr>
        <p:spPr>
          <a:xfrm>
            <a:off x="1722859" y="5981700"/>
            <a:ext cx="7789441" cy="46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CAE33-483E-144C-9BFB-0AFE99F3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5" y="1069073"/>
            <a:ext cx="5162291" cy="18174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E227E0-9609-8447-9384-7B08F06BCE17}"/>
              </a:ext>
            </a:extLst>
          </p:cNvPr>
          <p:cNvSpPr txBox="1"/>
          <p:nvPr/>
        </p:nvSpPr>
        <p:spPr>
          <a:xfrm>
            <a:off x="945171" y="6170059"/>
            <a:ext cx="1047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t2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tablomuza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insert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işlemi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yeni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değer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ekleyelim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2" name="Picture 2" descr="question-mark-nothing - RETRO BİLGİSAYAR">
            <a:extLst>
              <a:ext uri="{FF2B5EF4-FFF2-40B4-BE49-F238E27FC236}">
                <a16:creationId xmlns:a16="http://schemas.microsoft.com/office/drawing/2014/main" id="{C157809F-F65F-F946-B7D7-8E3D4536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47" y="4813804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insert and 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F937404-DA7F-ED4E-9B0E-4353C065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6" y="2461079"/>
            <a:ext cx="3111776" cy="410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1E169E-BE0F-9741-A681-83B375E38DDE}"/>
              </a:ext>
            </a:extLst>
          </p:cNvPr>
          <p:cNvSpPr/>
          <p:nvPr/>
        </p:nvSpPr>
        <p:spPr>
          <a:xfrm>
            <a:off x="290521" y="1294236"/>
            <a:ext cx="4624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t2(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,name,number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VALUES(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,’murat’,134);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5C3DC-E2EB-D34F-AAAC-53CE991740ED}"/>
              </a:ext>
            </a:extLst>
          </p:cNvPr>
          <p:cNvSpPr/>
          <p:nvPr/>
        </p:nvSpPr>
        <p:spPr>
          <a:xfrm>
            <a:off x="1722859" y="5981700"/>
            <a:ext cx="7789441" cy="46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CAE33-483E-144C-9BFB-0AFE99F3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5" y="1069073"/>
            <a:ext cx="5162291" cy="1817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9A204-B489-4944-AA3F-2279E056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55" y="3945162"/>
            <a:ext cx="4330700" cy="180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E227E0-9609-8447-9384-7B08F06BCE17}"/>
              </a:ext>
            </a:extLst>
          </p:cNvPr>
          <p:cNvSpPr txBox="1"/>
          <p:nvPr/>
        </p:nvSpPr>
        <p:spPr>
          <a:xfrm>
            <a:off x="945171" y="6170059"/>
            <a:ext cx="1047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insert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işlemi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gerçekleştirildiğinde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otomatik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olarak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üretilen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id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silinen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değerleri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kullanmaz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7539B-D011-2D43-B977-2F731504E0B1}"/>
              </a:ext>
            </a:extLst>
          </p:cNvPr>
          <p:cNvSpPr txBox="1"/>
          <p:nvPr/>
        </p:nvSpPr>
        <p:spPr>
          <a:xfrm>
            <a:off x="3958682" y="5424106"/>
            <a:ext cx="3836173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9939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create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423158" y="659304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826973" y="3059668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6B3D6-3C79-8946-938F-F207E2697795}"/>
              </a:ext>
            </a:extLst>
          </p:cNvPr>
          <p:cNvSpPr txBox="1"/>
          <p:nvPr/>
        </p:nvSpPr>
        <p:spPr>
          <a:xfrm>
            <a:off x="5875230" y="5152199"/>
            <a:ext cx="590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 fazla tabloyu kullanan sorgular oluşturmamız için öğrencilerin almış olduğu dersleri </a:t>
            </a:r>
          </a:p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içeren </a:t>
            </a: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dersler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tablosunu oluşturalım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DA9516-3D29-8748-9BDE-24DAA7980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2969"/>
              </p:ext>
            </p:extLst>
          </p:nvPr>
        </p:nvGraphicFramePr>
        <p:xfrm>
          <a:off x="6417154" y="3833178"/>
          <a:ext cx="5394639" cy="81354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1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7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ögrencino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derskodu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derskredi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dersnotu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" y="1105636"/>
            <a:ext cx="6747972" cy="2028733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71471-8277-2E3F-4B26-17C3B68C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5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foreign key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826973" y="3059668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6B3D6-3C79-8946-938F-F207E2697795}"/>
              </a:ext>
            </a:extLst>
          </p:cNvPr>
          <p:cNvSpPr txBox="1"/>
          <p:nvPr/>
        </p:nvSpPr>
        <p:spPr>
          <a:xfrm>
            <a:off x="5875230" y="5152199"/>
            <a:ext cx="590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 fazla tabloyu kullanan sorgular oluşturmamız için öğrencilerin almış olduğu dersleri </a:t>
            </a:r>
          </a:p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içeren </a:t>
            </a: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dersler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tablosunu oluşturalım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DA9516-3D29-8748-9BDE-24DAA7980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04420"/>
              </p:ext>
            </p:extLst>
          </p:nvPr>
        </p:nvGraphicFramePr>
        <p:xfrm>
          <a:off x="6417154" y="3833178"/>
          <a:ext cx="5394639" cy="81354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1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7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ögrencino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derskodu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derskredi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dersnotu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1A44F4E-75AF-2E41-88C1-660277505260}"/>
              </a:ext>
            </a:extLst>
          </p:cNvPr>
          <p:cNvSpPr/>
          <p:nvPr/>
        </p:nvSpPr>
        <p:spPr>
          <a:xfrm>
            <a:off x="349344" y="1002739"/>
            <a:ext cx="10191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CREATE TABLE </a:t>
            </a:r>
            <a:r>
              <a:rPr lang="en-US" sz="2400" b="1" dirty="0" err="1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dersler</a:t>
            </a:r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( </a:t>
            </a:r>
          </a:p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400" b="1" i="1" dirty="0" err="1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ögrencino</a:t>
            </a:r>
            <a:r>
              <a:rPr lang="en-US" sz="2400" i="1" dirty="0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integer </a:t>
            </a:r>
            <a:r>
              <a:rPr lang="en-US" sz="2400" b="1" i="1" dirty="0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references</a:t>
            </a:r>
            <a:r>
              <a:rPr lang="en-US" sz="2400" i="1" dirty="0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400" i="1" dirty="0" err="1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en-US" sz="2400" i="1" dirty="0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(</a:t>
            </a:r>
            <a:r>
              <a:rPr lang="en-US" sz="2400" i="1" dirty="0" err="1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ögrencino</a:t>
            </a:r>
            <a:r>
              <a:rPr lang="en-US" sz="2400" i="1" dirty="0">
                <a:highlight>
                  <a:srgbClr val="FFFF00"/>
                </a:highlight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derskodu</a:t>
            </a:r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varchar ,</a:t>
            </a:r>
          </a:p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derskredi</a:t>
            </a:r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integer,</a:t>
            </a:r>
          </a:p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dersnotu</a:t>
            </a:r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 integer</a:t>
            </a:r>
          </a:p>
          <a:p>
            <a:r>
              <a:rPr lang="en-US" sz="2400" dirty="0">
                <a:latin typeface="Courier" pitchFamily="2" charset="0"/>
                <a:ea typeface="Comic Sans MS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72715-41ED-5D4F-8877-7A6AC8D7D40A}"/>
              </a:ext>
            </a:extLst>
          </p:cNvPr>
          <p:cNvSpPr txBox="1"/>
          <p:nvPr/>
        </p:nvSpPr>
        <p:spPr>
          <a:xfrm>
            <a:off x="237067" y="4182703"/>
            <a:ext cx="53190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highlight>
                  <a:srgbClr val="FFFF00"/>
                </a:highlight>
              </a:rPr>
              <a:t>FOREIGN KEY</a:t>
            </a:r>
            <a:r>
              <a:rPr lang="tr-TR" sz="2400" dirty="0">
                <a:highlight>
                  <a:srgbClr val="FFFF00"/>
                </a:highlight>
              </a:rPr>
              <a:t>(</a:t>
            </a:r>
            <a:r>
              <a:rPr lang="tr-TR" sz="2400" dirty="0" err="1">
                <a:highlight>
                  <a:srgbClr val="FFFF00"/>
                </a:highlight>
              </a:rPr>
              <a:t>fk_columns</a:t>
            </a:r>
            <a:r>
              <a:rPr lang="tr-TR" sz="2400" dirty="0">
                <a:highlight>
                  <a:srgbClr val="FFFF00"/>
                </a:highlight>
              </a:rPr>
              <a:t>) </a:t>
            </a:r>
          </a:p>
          <a:p>
            <a:r>
              <a:rPr lang="tr-TR" sz="2400" dirty="0"/>
              <a:t>   </a:t>
            </a:r>
            <a:r>
              <a:rPr lang="tr-TR" sz="2400" b="1" dirty="0">
                <a:highlight>
                  <a:srgbClr val="FFFF00"/>
                </a:highlight>
              </a:rPr>
              <a:t>REFERENCES </a:t>
            </a:r>
            <a:r>
              <a:rPr lang="tr-TR" sz="2400" b="1" dirty="0" err="1">
                <a:highlight>
                  <a:srgbClr val="00FF00"/>
                </a:highlight>
              </a:rPr>
              <a:t>anatablo</a:t>
            </a:r>
            <a:r>
              <a:rPr lang="tr-TR" sz="2400" b="1" dirty="0">
                <a:highlight>
                  <a:srgbClr val="00FF00"/>
                </a:highlight>
              </a:rPr>
              <a:t> (ilişkili kolon)</a:t>
            </a:r>
          </a:p>
          <a:p>
            <a:r>
              <a:rPr lang="tr-TR" sz="2400" dirty="0"/>
              <a:t>   [</a:t>
            </a:r>
            <a:r>
              <a:rPr lang="tr-TR" sz="2400" b="1" dirty="0"/>
              <a:t>ON DELETE </a:t>
            </a:r>
            <a:r>
              <a:rPr lang="tr-TR" sz="2400" dirty="0" err="1"/>
              <a:t>delete_action</a:t>
            </a:r>
            <a:r>
              <a:rPr lang="tr-TR" sz="2400" dirty="0"/>
              <a:t>]</a:t>
            </a:r>
          </a:p>
          <a:p>
            <a:r>
              <a:rPr lang="tr-TR" sz="2400" dirty="0"/>
              <a:t>   [</a:t>
            </a:r>
            <a:r>
              <a:rPr lang="tr-TR" sz="2400" b="1" dirty="0"/>
              <a:t>ON UPDATE </a:t>
            </a:r>
            <a:r>
              <a:rPr lang="tr-TR" sz="2400" dirty="0" err="1"/>
              <a:t>update_action</a:t>
            </a:r>
            <a:r>
              <a:rPr lang="tr-TR" sz="24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15D6-7E8C-E476-B51D-108BCCC2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1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4DC18D-F9C6-564E-A2D9-E52346426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25" y="1151466"/>
            <a:ext cx="9644736" cy="521976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Relational Calculus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Tuple Relational Calculus - TRC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Domain Relational Calculus - DRC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SQL-1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1974-1980 arasında IBM tarafından geliştirilmiştir.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1986 ANSI/ 1987 ISO standard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Data Types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Select, Create,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Update,Delete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Aggregate Functions(max, min, avg, count, sum)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tr-TR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EEA77C-942F-4744-BB86-C3F6FD24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427" y="1404181"/>
            <a:ext cx="4100147" cy="3816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B6BF9-B46A-1D3B-3FF6-130E474C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6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39FF4A-9B7B-8A49-8B65-E6867F17CEC4}"/>
              </a:ext>
            </a:extLst>
          </p:cNvPr>
          <p:cNvSpPr txBox="1"/>
          <p:nvPr/>
        </p:nvSpPr>
        <p:spPr>
          <a:xfrm>
            <a:off x="8271722" y="1474770"/>
            <a:ext cx="204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Courier New" panose="02070309020205020404" pitchFamily="49" charset="0"/>
                <a:ea typeface="Noteworthy Light" panose="02000400000000000000" pitchFamily="2" charset="77"/>
                <a:cs typeface="Courier New" panose="02070309020205020404" pitchFamily="49" charset="0"/>
              </a:rPr>
              <a:t>dersler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844426-12C9-1B47-BEAB-258F3E9F0280}"/>
              </a:ext>
            </a:extLst>
          </p:cNvPr>
          <p:cNvSpPr/>
          <p:nvPr/>
        </p:nvSpPr>
        <p:spPr>
          <a:xfrm>
            <a:off x="237067" y="2235230"/>
            <a:ext cx="4926604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/>
              <a:t>insert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b="1" dirty="0"/>
              <a:t>dersler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(17123,'KM32',1,52);</a:t>
            </a:r>
          </a:p>
          <a:p>
            <a:pPr>
              <a:lnSpc>
                <a:spcPct val="150000"/>
              </a:lnSpc>
            </a:pPr>
            <a:r>
              <a:rPr lang="tr-TR" dirty="0"/>
              <a:t>insert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b="1" dirty="0"/>
              <a:t>dersler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(16458,'BL13',3,53);</a:t>
            </a:r>
          </a:p>
          <a:p>
            <a:pPr>
              <a:lnSpc>
                <a:spcPct val="150000"/>
              </a:lnSpc>
            </a:pPr>
            <a:r>
              <a:rPr lang="tr-TR" dirty="0"/>
              <a:t>…..</a:t>
            </a:r>
          </a:p>
          <a:p>
            <a:pPr>
              <a:lnSpc>
                <a:spcPct val="150000"/>
              </a:lnSpc>
            </a:pPr>
            <a:endParaRPr lang="tr-TR" dirty="0"/>
          </a:p>
          <a:p>
            <a:pPr>
              <a:lnSpc>
                <a:spcPct val="150000"/>
              </a:lnSpc>
            </a:pPr>
            <a:r>
              <a:rPr lang="tr-TR" dirty="0"/>
              <a:t>insert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b="1" dirty="0"/>
              <a:t>dersler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(17123,'BL44',4,75);</a:t>
            </a:r>
          </a:p>
          <a:p>
            <a:pPr>
              <a:lnSpc>
                <a:spcPct val="150000"/>
              </a:lnSpc>
            </a:pPr>
            <a:r>
              <a:rPr lang="tr-TR" dirty="0"/>
              <a:t>insert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b="1" dirty="0"/>
              <a:t>dersler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(16458,'TR4',2,65);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821910D-3957-E446-8442-0A95778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723" y="2161085"/>
            <a:ext cx="5448300" cy="3022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9FCA-656F-8547-A157-7CE43EE1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2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5A8BCD7-1B87-3F4A-8D77-A8584F2BF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91" y="3142263"/>
            <a:ext cx="4864100" cy="647700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43" y="4740197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712CE-D240-1F13-94BB-54D92A82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5A8BCD7-1B87-3F4A-8D77-A8584F2BF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91" y="3142263"/>
            <a:ext cx="4864100" cy="6477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7995634-1C6A-1848-8B15-3CBB01E89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25" y="4082067"/>
            <a:ext cx="10375949" cy="2533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D6040-2363-4CED-A538-B649CAA2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43" y="4740197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22788C-CD0A-6848-8BE8-9EEA41BE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43" y="3230546"/>
            <a:ext cx="4876800" cy="647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52D4E-3843-0AF4-6283-75695D42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0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22788C-CD0A-6848-8BE8-9EEA41BE6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43" y="3230546"/>
            <a:ext cx="4876800" cy="6477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7BA1570-A599-934C-AF75-741D33204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686" y="4031697"/>
            <a:ext cx="10072719" cy="2505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C991C-0348-C97F-EE6B-E7620F6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92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43" y="4740197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8CDF1-3830-AD43-8481-B19ADBFBEC88}"/>
              </a:ext>
            </a:extLst>
          </p:cNvPr>
          <p:cNvSpPr txBox="1"/>
          <p:nvPr/>
        </p:nvSpPr>
        <p:spPr>
          <a:xfrm>
            <a:off x="361783" y="3168849"/>
            <a:ext cx="5695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‘Arif’ öğrencisinin almış olduğu derslerin bütün bilgilerini listeleyen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sql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sorgusunu yazınız?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AD57C-3DBC-86EF-ADB0-F90A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0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8CDF1-3830-AD43-8481-B19ADBFBEC88}"/>
              </a:ext>
            </a:extLst>
          </p:cNvPr>
          <p:cNvSpPr txBox="1"/>
          <p:nvPr/>
        </p:nvSpPr>
        <p:spPr>
          <a:xfrm>
            <a:off x="361783" y="3168849"/>
            <a:ext cx="5695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‘Arif’ öğrencisinin almış olduğu derslerin bütün bilgilerini listeleyen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sql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sorgusunu yazınız?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9E119-0076-6B4B-A45F-B705A45EE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9" y="4203112"/>
            <a:ext cx="9908756" cy="73340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54A7A1E-5A07-8E40-8718-857C773EB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27" y="5287210"/>
            <a:ext cx="5537200" cy="11557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5279-4EC6-DE28-322B-4757597B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3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43" y="4740197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8CDF1-3830-AD43-8481-B19ADBFBEC88}"/>
              </a:ext>
            </a:extLst>
          </p:cNvPr>
          <p:cNvSpPr txBox="1"/>
          <p:nvPr/>
        </p:nvSpPr>
        <p:spPr>
          <a:xfrm>
            <a:off x="173975" y="3235110"/>
            <a:ext cx="621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‘</a:t>
            </a:r>
            <a:r>
              <a:rPr lang="tr-TR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derskredi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’ değeri 3 olan dersleri alan öğrencilerin bütün bilgilerini listeleyen sorguyu yazınız?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9EAD6-B891-339B-1307-EA6803D9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23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06" y="4558431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8CDF1-3830-AD43-8481-B19ADBFBEC88}"/>
              </a:ext>
            </a:extLst>
          </p:cNvPr>
          <p:cNvSpPr txBox="1"/>
          <p:nvPr/>
        </p:nvSpPr>
        <p:spPr>
          <a:xfrm>
            <a:off x="173975" y="3235110"/>
            <a:ext cx="621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‘</a:t>
            </a:r>
            <a:r>
              <a:rPr lang="tr-TR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derskredi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’ değeri 3 olan dersleri alan öğrencilerin bütün bilgilerini listeleyen sorguyu yazınız?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9C13645-BB7C-DA49-A9C5-5868DA43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21" y="4761841"/>
            <a:ext cx="5805479" cy="1056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BA310-55B2-EDF5-0EAE-8D0882DA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8CDF1-3830-AD43-8481-B19ADBFBEC88}"/>
              </a:ext>
            </a:extLst>
          </p:cNvPr>
          <p:cNvSpPr txBox="1"/>
          <p:nvPr/>
        </p:nvSpPr>
        <p:spPr>
          <a:xfrm>
            <a:off x="173975" y="3235110"/>
            <a:ext cx="621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‘</a:t>
            </a:r>
            <a:r>
              <a:rPr lang="tr-TR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derskredi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’ değeri 3 olan dersleri alan öğrencilerin bütün bilgilerini listeleyen sorguyu yazınız?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9C13645-BB7C-DA49-A9C5-5868DA433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1" y="4761841"/>
            <a:ext cx="5805479" cy="105631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A50EF9D-A533-8D4C-9589-88AA41A96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233" y="4848610"/>
            <a:ext cx="5805479" cy="1149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C109-4E12-5D57-DC56-89827317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1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Structured Query Language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040345-E0E7-4345-B43E-DEAB58639AC2}"/>
              </a:ext>
            </a:extLst>
          </p:cNvPr>
          <p:cNvSpPr txBox="1"/>
          <p:nvPr/>
        </p:nvSpPr>
        <p:spPr>
          <a:xfrm>
            <a:off x="2786815" y="745639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2BC04-8606-9D46-819B-55DA6C6B5AD9}"/>
              </a:ext>
            </a:extLst>
          </p:cNvPr>
          <p:cNvSpPr/>
          <p:nvPr/>
        </p:nvSpPr>
        <p:spPr>
          <a:xfrm>
            <a:off x="6884898" y="1300851"/>
            <a:ext cx="49516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CREATE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TABLE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( 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ögrencino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primary key</a:t>
            </a:r>
            <a:r>
              <a:rPr lang="en-US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isim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varchar ,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kullanıcıadı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varchar ,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yaş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ortalama</a:t>
            </a:r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numeric</a:t>
            </a:r>
          </a:p>
          <a:p>
            <a:r>
              <a:rPr lang="en-US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8782CC-3086-2B4C-8014-2F1FF9A17699}"/>
              </a:ext>
            </a:extLst>
          </p:cNvPr>
          <p:cNvSpPr/>
          <p:nvPr/>
        </p:nvSpPr>
        <p:spPr>
          <a:xfrm>
            <a:off x="3368445" y="4353910"/>
            <a:ext cx="37658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UPDATE</a:t>
            </a: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2000" b="1" dirty="0">
                <a:solidFill>
                  <a:schemeClr val="accent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SET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ortalama=ortalama+1 </a:t>
            </a:r>
          </a:p>
          <a:p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WHERE</a:t>
            </a:r>
          </a:p>
          <a:p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ortalama =</a:t>
            </a:r>
          </a:p>
          <a:p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(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select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dirty="0" err="1"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max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(ortalama) </a:t>
            </a:r>
          </a:p>
          <a:p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 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from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) 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3CE78D-33CD-0C4E-A2FE-EC4633338C69}"/>
              </a:ext>
            </a:extLst>
          </p:cNvPr>
          <p:cNvSpPr/>
          <p:nvPr/>
        </p:nvSpPr>
        <p:spPr>
          <a:xfrm>
            <a:off x="237067" y="4428690"/>
            <a:ext cx="30006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SELECT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* </a:t>
            </a:r>
            <a:r>
              <a:rPr lang="tr-TR" sz="20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from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 </a:t>
            </a: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WHERE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ortalama=  (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select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b="1" dirty="0" err="1"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min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(ortalama)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from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tr-TR" sz="20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tr-TR" sz="20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) 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7DA75-56AC-244E-A7B4-E22E4A4571A3}"/>
              </a:ext>
            </a:extLst>
          </p:cNvPr>
          <p:cNvSpPr/>
          <p:nvPr/>
        </p:nvSpPr>
        <p:spPr>
          <a:xfrm>
            <a:off x="7318397" y="4550526"/>
            <a:ext cx="44668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INSERT INTO</a:t>
            </a:r>
          </a:p>
          <a:p>
            <a:pPr marL="342900" indent="-342900">
              <a:buFont typeface="Arial" charset="0"/>
              <a:buChar char="•"/>
            </a:pP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SELECT </a:t>
            </a:r>
            <a:r>
              <a:rPr lang="tr-TR" sz="2000" b="1" dirty="0">
                <a:solidFill>
                  <a:schemeClr val="accent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*</a:t>
            </a: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veya </a:t>
            </a: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kolon(</a:t>
            </a:r>
            <a:r>
              <a:rPr lang="tr-TR" sz="2000" b="1" dirty="0" err="1">
                <a:solidFill>
                  <a:schemeClr val="accent1"/>
                </a:solidFill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lar</a:t>
            </a: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DİSTİNCT</a:t>
            </a:r>
          </a:p>
          <a:p>
            <a:pPr marL="342900" indent="-342900">
              <a:buFont typeface="Arial" charset="0"/>
              <a:buChar char="•"/>
            </a:pP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ORDER </a:t>
            </a:r>
          </a:p>
          <a:p>
            <a:pPr marL="342900" indent="-342900">
              <a:buFont typeface="Arial" charset="0"/>
              <a:buChar char="•"/>
            </a:pPr>
            <a:r>
              <a:rPr lang="tr-TR" sz="20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DROP TABLE </a:t>
            </a:r>
          </a:p>
          <a:p>
            <a:pPr marL="342900" indent="-342900">
              <a:buFont typeface="Arial" charset="0"/>
              <a:buChar char="•"/>
            </a:pPr>
            <a:endParaRPr lang="tr-TR" sz="2000" dirty="0">
              <a:latin typeface="Courier New" panose="02070309020205020404" pitchFamily="49" charset="0"/>
              <a:ea typeface="Comic Sans MS" charset="0"/>
              <a:cs typeface="Courier New" panose="02070309020205020404" pitchFamily="49" charset="0"/>
            </a:endParaRPr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7BBDA79B-D749-B24A-A565-DF2D03448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21" y="1189251"/>
            <a:ext cx="6238909" cy="23042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65273-BEFF-5E4B-3888-C37C01D3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90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60" y="4551275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307BA-277D-3E4C-AB83-0C2F24937283}"/>
              </a:ext>
            </a:extLst>
          </p:cNvPr>
          <p:cNvSpPr txBox="1"/>
          <p:nvPr/>
        </p:nvSpPr>
        <p:spPr>
          <a:xfrm>
            <a:off x="757122" y="3306502"/>
            <a:ext cx="4403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Mustafa’nın aldığı derslerden kredisi 4 den küçük olanları listeleyiniz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290F6-C6A0-533A-E329-AC333D8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3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43" y="4624168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307BA-277D-3E4C-AB83-0C2F24937283}"/>
              </a:ext>
            </a:extLst>
          </p:cNvPr>
          <p:cNvSpPr txBox="1"/>
          <p:nvPr/>
        </p:nvSpPr>
        <p:spPr>
          <a:xfrm>
            <a:off x="757122" y="3306502"/>
            <a:ext cx="4403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Mustafa’nın aldığı derslerden kredisi 4 den küçük olanları listeleyiniz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3CD236-CD7E-0B44-962D-DDF3A6406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59" y="4279728"/>
            <a:ext cx="4266093" cy="17627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9FA0-1F0E-E752-36FA-9B99D10A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6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sorgular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307BA-277D-3E4C-AB83-0C2F24937283}"/>
              </a:ext>
            </a:extLst>
          </p:cNvPr>
          <p:cNvSpPr txBox="1"/>
          <p:nvPr/>
        </p:nvSpPr>
        <p:spPr>
          <a:xfrm>
            <a:off x="757122" y="3306502"/>
            <a:ext cx="4403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Mustafa’nın aldığı derslerden kredisi 4 den küçük olanları listeleyiniz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3CD236-CD7E-0B44-962D-DDF3A6406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59" y="4279728"/>
            <a:ext cx="4266093" cy="1762726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3826E0-1F6D-504E-A5B2-8262E433E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0100" y="4754691"/>
            <a:ext cx="5473700" cy="812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F7E6B-0620-79C7-58A6-E944ADF0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0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Like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Operatörü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8AA46D-DA24-2C4C-80EC-2EE6B2345D8C}"/>
              </a:ext>
            </a:extLst>
          </p:cNvPr>
          <p:cNvSpPr txBox="1"/>
          <p:nvPr/>
        </p:nvSpPr>
        <p:spPr>
          <a:xfrm>
            <a:off x="237067" y="634813"/>
            <a:ext cx="1156029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Like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operatörü belirtilen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pattern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(kalıp-desen) e uyan sonuçları listeler.</a:t>
            </a:r>
          </a:p>
          <a:p>
            <a:pPr marL="22860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LIKE operatörü </a:t>
            </a:r>
            <a:r>
              <a:rPr lang="tr-TR" sz="2400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case</a:t>
            </a:r>
            <a:r>
              <a:rPr lang="tr-TR" sz="2400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tr-TR" sz="2400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sentitivedir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</a:p>
          <a:p>
            <a:pPr marL="22860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ILIKE </a:t>
            </a:r>
            <a:r>
              <a:rPr lang="tr-TR" sz="24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case-sensitive</a:t>
            </a:r>
            <a:r>
              <a:rPr lang="tr-TR" sz="24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değildir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</a:p>
          <a:p>
            <a:pPr marL="22860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Desen içerisinde bulunan </a:t>
            </a:r>
          </a:p>
          <a:p>
            <a:pPr marL="228600" lvl="1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alt tire </a:t>
            </a: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_  </a:t>
            </a:r>
            <a:r>
              <a:rPr lang="tr-TR" sz="2400" b="1" i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tek karakter 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anlamındadır </a:t>
            </a:r>
          </a:p>
          <a:p>
            <a:pPr marL="228600" lvl="1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yüzde </a:t>
            </a: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%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 </a:t>
            </a:r>
            <a:r>
              <a:rPr lang="tr-TR" sz="2400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0-n karakteri 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ifade etmektedir.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C4BFC-DFD8-FC48-9339-C8304445B4EE}"/>
              </a:ext>
            </a:extLst>
          </p:cNvPr>
          <p:cNvSpPr/>
          <p:nvPr/>
        </p:nvSpPr>
        <p:spPr>
          <a:xfrm>
            <a:off x="601378" y="4390001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Comic Sans MS" charset="0"/>
                <a:ea typeface="Comic Sans MS" charset="0"/>
                <a:cs typeface="Comic Sans MS" charset="0"/>
              </a:rPr>
              <a:t>string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LIKE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b="1" i="1" dirty="0">
                <a:latin typeface="Comic Sans MS" charset="0"/>
                <a:ea typeface="Comic Sans MS" charset="0"/>
                <a:cs typeface="Comic Sans MS" charset="0"/>
              </a:rPr>
              <a:t>pattern</a:t>
            </a:r>
            <a:endParaRPr lang="tr-TR" sz="20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C4A6D-477A-D54E-B7E4-6CFE0B470FAF}"/>
              </a:ext>
            </a:extLst>
          </p:cNvPr>
          <p:cNvSpPr/>
          <p:nvPr/>
        </p:nvSpPr>
        <p:spPr>
          <a:xfrm>
            <a:off x="583164" y="5137085"/>
            <a:ext cx="3296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Comic Sans MS" charset="0"/>
                <a:ea typeface="Comic Sans MS" charset="0"/>
                <a:cs typeface="Comic Sans MS" charset="0"/>
              </a:rPr>
              <a:t>string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0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NOT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LIKE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b="1" i="1" dirty="0">
                <a:latin typeface="Comic Sans MS" charset="0"/>
                <a:ea typeface="Comic Sans MS" charset="0"/>
                <a:cs typeface="Comic Sans MS" charset="0"/>
              </a:rPr>
              <a:t>pattern</a:t>
            </a:r>
            <a:endParaRPr lang="tr-TR" sz="20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647D3-9269-694C-8704-47DC1EAB013F}"/>
              </a:ext>
            </a:extLst>
          </p:cNvPr>
          <p:cNvSpPr/>
          <p:nvPr/>
        </p:nvSpPr>
        <p:spPr>
          <a:xfrm>
            <a:off x="601378" y="5737250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Comic Sans MS" charset="0"/>
                <a:ea typeface="Comic Sans MS" charset="0"/>
                <a:cs typeface="Comic Sans MS" charset="0"/>
              </a:rPr>
              <a:t>string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I</a:t>
            </a:r>
            <a:r>
              <a:rPr lang="en-US" sz="20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LIKE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b="1" i="1" dirty="0">
                <a:latin typeface="Comic Sans MS" charset="0"/>
                <a:ea typeface="Comic Sans MS" charset="0"/>
                <a:cs typeface="Comic Sans MS" charset="0"/>
              </a:rPr>
              <a:t>pattern</a:t>
            </a:r>
            <a:endParaRPr lang="tr-TR" sz="20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7672BE-FE43-8249-B2AA-07F05B505922}"/>
              </a:ext>
            </a:extLst>
          </p:cNvPr>
          <p:cNvSpPr/>
          <p:nvPr/>
        </p:nvSpPr>
        <p:spPr>
          <a:xfrm>
            <a:off x="4837860" y="4736976"/>
            <a:ext cx="7023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~~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!~~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 LIKE</a:t>
            </a:r>
          </a:p>
          <a:p>
            <a:endParaRPr lang="en-US" sz="2400" dirty="0">
              <a:solidFill>
                <a:srgbClr val="000000"/>
              </a:solidFill>
              <a:highlight>
                <a:srgbClr val="00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~~*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ILIKE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  </a:t>
            </a:r>
            <a:r>
              <a:rPr lang="en-US" sz="2400" b="1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!~~*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 ILIKE</a:t>
            </a:r>
            <a:endParaRPr lang="en-US" sz="240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0BABE-6498-BD17-110C-65B65263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0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LIKE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89" y="4867830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AFADC-07AF-D245-8655-38D0892BA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682" y="3944269"/>
            <a:ext cx="9190096" cy="433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31D8D-0D4F-66DC-AB1A-173EBC34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2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LIKE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AFADC-07AF-D245-8655-38D0892BA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682" y="3944269"/>
            <a:ext cx="9190096" cy="43332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F783522-8CBA-5142-8EEA-A2DC7ACD9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9916" y="4540137"/>
            <a:ext cx="5524500" cy="177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ADF78-3518-2E3B-C9AE-E872B581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1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LIKE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18" name="Picture 2" descr="question-mark-nothing - RETRO BİLGİSAYAR">
            <a:extLst>
              <a:ext uri="{FF2B5EF4-FFF2-40B4-BE49-F238E27FC236}">
                <a16:creationId xmlns:a16="http://schemas.microsoft.com/office/drawing/2014/main" id="{A6B0D021-BABA-C549-AF05-AEA1EFEC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89" y="4867830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537E4-A650-2147-933B-E2C7EA820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730" y="3939912"/>
            <a:ext cx="9552631" cy="65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6B824-FF98-D8A4-8131-B73FB610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65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LIKE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9BAD1-FAF0-0241-A21F-857340F24B1F}"/>
              </a:ext>
            </a:extLst>
          </p:cNvPr>
          <p:cNvSpPr txBox="1"/>
          <p:nvPr/>
        </p:nvSpPr>
        <p:spPr>
          <a:xfrm>
            <a:off x="8651428" y="56377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dersler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34E80F-CCCD-114A-BEF7-C63D37DF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84" y="942370"/>
            <a:ext cx="5010344" cy="2779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537E4-A650-2147-933B-E2C7EA820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730" y="3939912"/>
            <a:ext cx="9552631" cy="653500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1609ED5-4ACB-664E-B93B-207D24047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943" y="4961305"/>
            <a:ext cx="6412845" cy="1332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4082-6DA8-BD85-733F-E2E6FB8B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4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AS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ED22B-003F-9848-AB4C-AA9D38D0842F}"/>
              </a:ext>
            </a:extLst>
          </p:cNvPr>
          <p:cNvSpPr txBox="1"/>
          <p:nvPr/>
        </p:nvSpPr>
        <p:spPr>
          <a:xfrm>
            <a:off x="7501750" y="1456079"/>
            <a:ext cx="3520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as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ifadesi geçici bir isim </a:t>
            </a:r>
          </a:p>
          <a:p>
            <a:pPr algn="ctr"/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tanımlama imkanı sağlar.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3DF1E48-8EFB-CA41-8D8D-E3A1BC98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" y="4484699"/>
            <a:ext cx="5625465" cy="856049"/>
          </a:xfrm>
          <a:prstGeom prst="rect">
            <a:avLst/>
          </a:prstGeom>
        </p:spPr>
      </p:pic>
      <p:pic>
        <p:nvPicPr>
          <p:cNvPr id="16" name="Picture 2" descr="question-mark-nothing - RETRO BİLGİSAYAR">
            <a:extLst>
              <a:ext uri="{FF2B5EF4-FFF2-40B4-BE49-F238E27FC236}">
                <a16:creationId xmlns:a16="http://schemas.microsoft.com/office/drawing/2014/main" id="{83F60629-77A1-B447-AE3F-95631BCF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226" y="3958208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13A43-01B0-4D52-0EFB-EE9ECC81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33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AS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88BFA-12D2-BA43-88C4-FBD601C5B357}"/>
              </a:ext>
            </a:extLst>
          </p:cNvPr>
          <p:cNvSpPr txBox="1"/>
          <p:nvPr/>
        </p:nvSpPr>
        <p:spPr>
          <a:xfrm>
            <a:off x="2377313" y="573038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ögrenci</a:t>
            </a:r>
            <a:endParaRPr lang="tr-TR" b="1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CD2F132-1C2D-2946-BFE8-BFE45D1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37" y="973540"/>
            <a:ext cx="5817809" cy="1919186"/>
          </a:xfrm>
          <a:prstGeom prst="rect">
            <a:avLst/>
          </a:prstGeom>
          <a:effectLst>
            <a:outerShdw blurRad="292100" dist="50800" dir="5400000" sx="94000" sy="94000" algn="ctr" rotWithShape="0">
              <a:srgbClr val="000000">
                <a:alpha val="68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ED22B-003F-9848-AB4C-AA9D38D0842F}"/>
              </a:ext>
            </a:extLst>
          </p:cNvPr>
          <p:cNvSpPr txBox="1"/>
          <p:nvPr/>
        </p:nvSpPr>
        <p:spPr>
          <a:xfrm>
            <a:off x="7501750" y="1456079"/>
            <a:ext cx="3520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as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ifadesi geçici bir isim </a:t>
            </a:r>
          </a:p>
          <a:p>
            <a:pPr algn="ctr"/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tanımlama imkanı sağlar.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3DF1E48-8EFB-CA41-8D8D-E3A1BC98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" y="4484699"/>
            <a:ext cx="5625465" cy="856049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20BBFA2-EF79-ED44-AD66-02C81CAAD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3783" y="4499973"/>
            <a:ext cx="2006600" cy="82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6BCFB-66BD-B8E5-2E9D-E265C954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8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Mantıksal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2557DBC-4B70-9C49-A632-AECFD6E7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57" y="1720796"/>
            <a:ext cx="2590243" cy="2385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7F319-AE47-0544-851F-D0B9341E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23" y="1720796"/>
            <a:ext cx="1947229" cy="2163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56DFDD-7055-0D41-ADC2-94ACC816BC6D}"/>
              </a:ext>
            </a:extLst>
          </p:cNvPr>
          <p:cNvSpPr/>
          <p:nvPr/>
        </p:nvSpPr>
        <p:spPr>
          <a:xfrm>
            <a:off x="1979724" y="673065"/>
            <a:ext cx="6099490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Mantıksal (</a:t>
            </a:r>
            <a:r>
              <a:rPr lang="tr-TR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logical</a:t>
            </a: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operatörler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AND, OR,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and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NOT</a:t>
            </a:r>
          </a:p>
          <a:p>
            <a:pPr>
              <a:lnSpc>
                <a:spcPct val="150000"/>
              </a:lnSpc>
            </a:pP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D08DDF-3390-D043-B4C3-5255FF8F1CD4}"/>
              </a:ext>
            </a:extLst>
          </p:cNvPr>
          <p:cNvSpPr txBox="1"/>
          <p:nvPr/>
        </p:nvSpPr>
        <p:spPr>
          <a:xfrm>
            <a:off x="1694985" y="4245943"/>
            <a:ext cx="8307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" pitchFamily="2" charset="0"/>
              </a:rPr>
              <a:t>SELECT</a:t>
            </a:r>
            <a:r>
              <a:rPr lang="en-US" sz="2400" dirty="0">
                <a:latin typeface="Courier" pitchFamily="2" charset="0"/>
              </a:rPr>
              <a:t> </a:t>
            </a:r>
            <a:r>
              <a:rPr lang="en-US" sz="2400" dirty="0">
                <a:highlight>
                  <a:srgbClr val="FFFF00"/>
                </a:highlight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 </a:t>
            </a:r>
          </a:p>
          <a:p>
            <a:r>
              <a:rPr lang="en-US" sz="2400" b="1" dirty="0">
                <a:latin typeface="Courier" pitchFamily="2" charset="0"/>
              </a:rPr>
              <a:t>FROM</a:t>
            </a:r>
            <a:r>
              <a:rPr lang="en-US" sz="2400" dirty="0">
                <a:latin typeface="Courier" pitchFamily="2" charset="0"/>
              </a:rPr>
              <a:t> Customers  </a:t>
            </a:r>
          </a:p>
          <a:p>
            <a:r>
              <a:rPr lang="en-US" sz="2400" b="1" dirty="0">
                <a:latin typeface="Courier" pitchFamily="2" charset="0"/>
              </a:rPr>
              <a:t>WHERE</a:t>
            </a:r>
            <a:r>
              <a:rPr lang="en-US" sz="2400" dirty="0">
                <a:latin typeface="Courier" pitchFamily="2" charset="0"/>
              </a:rPr>
              <a:t> </a:t>
            </a:r>
          </a:p>
          <a:p>
            <a:r>
              <a:rPr lang="en-US" sz="2400" dirty="0">
                <a:latin typeface="Courier" pitchFamily="2" charset="0"/>
              </a:rPr>
              <a:t>	Country='Germany’  </a:t>
            </a:r>
          </a:p>
          <a:p>
            <a:r>
              <a:rPr lang="en-US" sz="2400" b="1" dirty="0">
                <a:latin typeface="Courier" pitchFamily="2" charset="0"/>
              </a:rPr>
              <a:t>	AND</a:t>
            </a:r>
            <a:r>
              <a:rPr lang="en-US" sz="2400" dirty="0">
                <a:latin typeface="Courier" pitchFamily="2" charset="0"/>
              </a:rPr>
              <a:t>  </a:t>
            </a:r>
          </a:p>
          <a:p>
            <a:r>
              <a:rPr lang="en-US" sz="2400" dirty="0">
                <a:latin typeface="Courier" pitchFamily="2" charset="0"/>
              </a:rPr>
              <a:t>  (City='Berlin' </a:t>
            </a:r>
            <a:r>
              <a:rPr lang="en-US" sz="2400" b="1" dirty="0">
                <a:latin typeface="Courier" pitchFamily="2" charset="0"/>
              </a:rPr>
              <a:t>OR</a:t>
            </a:r>
            <a:r>
              <a:rPr lang="en-US" sz="2400" dirty="0">
                <a:latin typeface="Courier" pitchFamily="2" charset="0"/>
              </a:rPr>
              <a:t> City='München');</a:t>
            </a:r>
            <a:endParaRPr lang="tr-T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F7697-F455-8DFC-801D-CAE16825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1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alias 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değişken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tanımlama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6738B-0164-404A-A2C7-1AEA5E9505C1}"/>
              </a:ext>
            </a:extLst>
          </p:cNvPr>
          <p:cNvSpPr/>
          <p:nvPr/>
        </p:nvSpPr>
        <p:spPr>
          <a:xfrm>
            <a:off x="1405467" y="1316566"/>
            <a:ext cx="76612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sutunadı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yeni_isim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atinLnBrk="1"/>
            <a:endParaRPr lang="en-US" sz="24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</a:t>
            </a:r>
            <a:endParaRPr lang="en-US" sz="24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7B08AA-1D8E-E544-9A9D-23AEA8F85BD4}"/>
              </a:ext>
            </a:extLst>
          </p:cNvPr>
          <p:cNvSpPr/>
          <p:nvPr/>
        </p:nvSpPr>
        <p:spPr>
          <a:xfrm>
            <a:off x="1470922" y="2866962"/>
            <a:ext cx="5831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SELECT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 *  FROM  </a:t>
            </a:r>
          </a:p>
          <a:p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dersler </a:t>
            </a:r>
            <a:r>
              <a:rPr lang="tr-TR" sz="24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 </a:t>
            </a:r>
            <a:r>
              <a:rPr lang="tr-TR" sz="24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ögrenci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o </a:t>
            </a:r>
          </a:p>
          <a:p>
            <a:r>
              <a:rPr lang="tr-TR" sz="24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WHERE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	</a:t>
            </a:r>
            <a:r>
              <a:rPr lang="tr-TR" sz="24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d.ogrencino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= </a:t>
            </a:r>
            <a:r>
              <a:rPr lang="tr-TR" sz="24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o.ogrencino</a:t>
            </a:r>
            <a:r>
              <a:rPr lang="tr-TR" sz="24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95758D-A8D3-AC45-A667-D36913465A14}"/>
              </a:ext>
            </a:extLst>
          </p:cNvPr>
          <p:cNvSpPr/>
          <p:nvPr/>
        </p:nvSpPr>
        <p:spPr>
          <a:xfrm>
            <a:off x="8790222" y="3272344"/>
            <a:ext cx="20516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445870"/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AS </a:t>
            </a:r>
          </a:p>
          <a:p>
            <a:pPr algn="ctr"/>
            <a:r>
              <a:rPr lang="en-US" sz="2400" dirty="0" err="1">
                <a:solidFill>
                  <a:srgbClr val="445870"/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kullanılmayabilir</a:t>
            </a:r>
            <a:r>
              <a:rPr lang="en-US" sz="2400" dirty="0">
                <a:solidFill>
                  <a:srgbClr val="445870"/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pPr algn="ctr"/>
            <a:r>
              <a:rPr lang="en-US" sz="2400" dirty="0">
                <a:solidFill>
                  <a:srgbClr val="445870"/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(optional)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537D4-3C35-CE0C-A7BE-0D0C6403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5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command line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5B099BE-7A52-3442-B1B2-B7C1FBFA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  <a14:imgEffect>
                      <a14:brightnessContrast bright="8000" contrast="27000"/>
                    </a14:imgEffect>
                  </a14:imgLayer>
                </a14:imgProps>
              </a:ext>
            </a:extLst>
          </a:blip>
          <a:srcRect l="-1" r="-1825" b="-66"/>
          <a:stretch/>
        </p:blipFill>
        <p:spPr>
          <a:xfrm>
            <a:off x="472440" y="1090135"/>
            <a:ext cx="11247120" cy="5099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496DD-B799-7E49-856E-022029679713}"/>
              </a:ext>
            </a:extLst>
          </p:cNvPr>
          <p:cNvSpPr txBox="1"/>
          <p:nvPr/>
        </p:nvSpPr>
        <p:spPr>
          <a:xfrm>
            <a:off x="654328" y="6211669"/>
            <a:ext cx="9950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4"/>
              </a:rPr>
              <a:t>https://stackoverflow.com/questions/9736085/run-a-postgresql-sql-file-using-command-line-arguments</a:t>
            </a:r>
            <a:endParaRPr lang="tr-TR" dirty="0"/>
          </a:p>
          <a:p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C53B9-C2D7-E745-9EA8-A06EC1F0C4BE}"/>
              </a:ext>
            </a:extLst>
          </p:cNvPr>
          <p:cNvSpPr/>
          <p:nvPr/>
        </p:nvSpPr>
        <p:spPr>
          <a:xfrm>
            <a:off x="921434" y="582304"/>
            <a:ext cx="100161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-U user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 database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-a </a:t>
            </a:r>
            <a:r>
              <a:rPr lang="en-US" sz="2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2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Books.sql</a:t>
            </a:r>
            <a:r>
              <a:rPr lang="en-US" sz="2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2400" dirty="0"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/>
              <a:t/>
            </a:r>
            <a:br>
              <a:rPr lang="en-US" b="1" dirty="0"/>
            </a:br>
            <a:endParaRPr lang="tr-T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6B1C8-1AD2-F598-1FEB-E99DF429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command line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4BCB95-E18C-DD4F-8BAD-5132F93E3FDE}"/>
              </a:ext>
            </a:extLst>
          </p:cNvPr>
          <p:cNvSpPr txBox="1"/>
          <p:nvPr/>
        </p:nvSpPr>
        <p:spPr>
          <a:xfrm>
            <a:off x="2705022" y="6284009"/>
            <a:ext cx="695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https://www.postgresqltutorial.com/load-postgresql-sample-database/</a:t>
            </a:r>
            <a:endParaRPr lang="tr-TR" dirty="0"/>
          </a:p>
          <a:p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F6E75-BA15-694D-A4A2-52ACAD0100F7}"/>
              </a:ext>
            </a:extLst>
          </p:cNvPr>
          <p:cNvSpPr txBox="1"/>
          <p:nvPr/>
        </p:nvSpPr>
        <p:spPr>
          <a:xfrm>
            <a:off x="1509695" y="486770"/>
            <a:ext cx="8239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 err="1"/>
              <a:t>pg_restore</a:t>
            </a:r>
            <a:r>
              <a:rPr lang="tr-TR" sz="2400" b="1" dirty="0"/>
              <a:t> </a:t>
            </a:r>
            <a:r>
              <a:rPr lang="tr-TR" sz="2400" dirty="0"/>
              <a:t>-U </a:t>
            </a:r>
            <a:r>
              <a:rPr lang="tr-TR" sz="2400" b="1" dirty="0" err="1"/>
              <a:t>postgres</a:t>
            </a:r>
            <a:r>
              <a:rPr lang="tr-TR" sz="2400" dirty="0"/>
              <a:t> -d </a:t>
            </a:r>
            <a:r>
              <a:rPr lang="tr-TR" sz="2400" b="1" dirty="0" err="1"/>
              <a:t>dvdrental</a:t>
            </a:r>
            <a:r>
              <a:rPr lang="tr-TR" sz="2400" dirty="0"/>
              <a:t> C:\</a:t>
            </a:r>
            <a:r>
              <a:rPr lang="tr-TR" sz="2400" dirty="0" err="1"/>
              <a:t>sampledb</a:t>
            </a:r>
            <a:r>
              <a:rPr lang="tr-TR" sz="2400" dirty="0"/>
              <a:t>\</a:t>
            </a:r>
            <a:r>
              <a:rPr lang="tr-TR" sz="2400" dirty="0" err="1"/>
              <a:t>dvdrental.tar</a:t>
            </a:r>
            <a:endParaRPr lang="tr-T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5FA0-C48A-DC1D-9F67-A96CC028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command line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8E778B-A5E1-6E41-884E-3766C317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9" y="1026530"/>
            <a:ext cx="2944169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0BB7D-EEA0-084C-A04D-BF48D80836C0}"/>
              </a:ext>
            </a:extLst>
          </p:cNvPr>
          <p:cNvSpPr txBox="1"/>
          <p:nvPr/>
        </p:nvSpPr>
        <p:spPr>
          <a:xfrm>
            <a:off x="1509695" y="486770"/>
            <a:ext cx="8239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 err="1"/>
              <a:t>pg_restore</a:t>
            </a:r>
            <a:r>
              <a:rPr lang="tr-TR" sz="2400" b="1" dirty="0"/>
              <a:t> </a:t>
            </a:r>
            <a:r>
              <a:rPr lang="tr-TR" sz="2400" dirty="0"/>
              <a:t>-U </a:t>
            </a:r>
            <a:r>
              <a:rPr lang="tr-TR" sz="2400" b="1" dirty="0" err="1"/>
              <a:t>postgres</a:t>
            </a:r>
            <a:r>
              <a:rPr lang="tr-TR" sz="2400" dirty="0"/>
              <a:t> -d </a:t>
            </a:r>
            <a:r>
              <a:rPr lang="tr-TR" sz="2400" b="1" dirty="0" err="1"/>
              <a:t>dvdrental</a:t>
            </a:r>
            <a:r>
              <a:rPr lang="tr-TR" sz="2400" dirty="0"/>
              <a:t> C:\</a:t>
            </a:r>
            <a:r>
              <a:rPr lang="tr-TR" sz="2400" dirty="0" err="1"/>
              <a:t>sampledb</a:t>
            </a:r>
            <a:r>
              <a:rPr lang="tr-TR" sz="2400" dirty="0"/>
              <a:t>\</a:t>
            </a:r>
            <a:r>
              <a:rPr lang="tr-TR" sz="2400" dirty="0" err="1"/>
              <a:t>dvdrental.tar</a:t>
            </a:r>
            <a:endParaRPr lang="tr-T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D8B0C-191E-38F0-9A9E-A50E14BA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6C53D-9D50-A185-7D86-9D52F0079A6A}"/>
              </a:ext>
            </a:extLst>
          </p:cNvPr>
          <p:cNvSpPr txBox="1"/>
          <p:nvPr/>
        </p:nvSpPr>
        <p:spPr>
          <a:xfrm>
            <a:off x="2705022" y="6284009"/>
            <a:ext cx="695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https://www.postgresqltutorial.com/load-postgresql-sample-database/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5037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command line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8E778B-A5E1-6E41-884E-3766C317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9" y="1026530"/>
            <a:ext cx="2944169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6AF4D3-9864-A54F-88E2-ED88786A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32" y="1034816"/>
            <a:ext cx="4049664" cy="48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2DDE3-0787-844B-B0EC-1AEED35E0D41}"/>
              </a:ext>
            </a:extLst>
          </p:cNvPr>
          <p:cNvSpPr txBox="1"/>
          <p:nvPr/>
        </p:nvSpPr>
        <p:spPr>
          <a:xfrm>
            <a:off x="1509695" y="499127"/>
            <a:ext cx="8239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 err="1"/>
              <a:t>pg_restore</a:t>
            </a:r>
            <a:r>
              <a:rPr lang="tr-TR" sz="2400" b="1" dirty="0"/>
              <a:t> </a:t>
            </a:r>
            <a:r>
              <a:rPr lang="tr-TR" sz="2400" dirty="0"/>
              <a:t>-U </a:t>
            </a:r>
            <a:r>
              <a:rPr lang="tr-TR" sz="2400" b="1" dirty="0" err="1"/>
              <a:t>postgres</a:t>
            </a:r>
            <a:r>
              <a:rPr lang="tr-TR" sz="2400" dirty="0"/>
              <a:t> -d </a:t>
            </a:r>
            <a:r>
              <a:rPr lang="tr-TR" sz="2400" b="1" dirty="0" err="1"/>
              <a:t>dvdrental</a:t>
            </a:r>
            <a:r>
              <a:rPr lang="tr-TR" sz="2400" dirty="0"/>
              <a:t> C:\</a:t>
            </a:r>
            <a:r>
              <a:rPr lang="tr-TR" sz="2400" dirty="0" err="1"/>
              <a:t>sampledb</a:t>
            </a:r>
            <a:r>
              <a:rPr lang="tr-TR" sz="2400" dirty="0"/>
              <a:t>\</a:t>
            </a:r>
            <a:r>
              <a:rPr lang="tr-TR" sz="2400" dirty="0" err="1"/>
              <a:t>dvdrental.tar</a:t>
            </a:r>
            <a:endParaRPr lang="tr-T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D1FA30-EE3D-B66A-540D-880A5FEE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EFC43-5464-F5D7-B2DE-0942B59008B7}"/>
              </a:ext>
            </a:extLst>
          </p:cNvPr>
          <p:cNvSpPr txBox="1"/>
          <p:nvPr/>
        </p:nvSpPr>
        <p:spPr>
          <a:xfrm>
            <a:off x="2705022" y="6284009"/>
            <a:ext cx="695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https://www.postgresqltutorial.com/load-postgresql-sample-database/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628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command line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create table and insert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8E778B-A5E1-6E41-884E-3766C317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9" y="1026530"/>
            <a:ext cx="2944169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6AF4D3-9864-A54F-88E2-ED88786A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32" y="1034816"/>
            <a:ext cx="4049664" cy="48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40A1267-1F5E-384A-92E7-C46FA867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760" y="963030"/>
            <a:ext cx="4385486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527C2-5B14-0F43-9C08-12E734E14E32}"/>
              </a:ext>
            </a:extLst>
          </p:cNvPr>
          <p:cNvSpPr txBox="1"/>
          <p:nvPr/>
        </p:nvSpPr>
        <p:spPr>
          <a:xfrm>
            <a:off x="1509695" y="486770"/>
            <a:ext cx="8239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 err="1"/>
              <a:t>pg_restore</a:t>
            </a:r>
            <a:r>
              <a:rPr lang="tr-TR" sz="2400" b="1" dirty="0"/>
              <a:t> </a:t>
            </a:r>
            <a:r>
              <a:rPr lang="tr-TR" sz="2400" dirty="0"/>
              <a:t>-U </a:t>
            </a:r>
            <a:r>
              <a:rPr lang="tr-TR" sz="2400" b="1" dirty="0" err="1"/>
              <a:t>postgres</a:t>
            </a:r>
            <a:r>
              <a:rPr lang="tr-TR" sz="2400" dirty="0"/>
              <a:t> -d </a:t>
            </a:r>
            <a:r>
              <a:rPr lang="tr-TR" sz="2400" b="1" dirty="0" err="1"/>
              <a:t>dvdrental</a:t>
            </a:r>
            <a:r>
              <a:rPr lang="tr-TR" sz="2400" dirty="0"/>
              <a:t> C:\</a:t>
            </a:r>
            <a:r>
              <a:rPr lang="tr-TR" sz="2400" dirty="0" err="1"/>
              <a:t>sampledb</a:t>
            </a:r>
            <a:r>
              <a:rPr lang="tr-TR" sz="2400" dirty="0"/>
              <a:t>\</a:t>
            </a:r>
            <a:r>
              <a:rPr lang="tr-TR" sz="2400" dirty="0" err="1"/>
              <a:t>dvdrental.tar</a:t>
            </a:r>
            <a:endParaRPr lang="tr-T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A2427-DC82-066E-3D95-D3A05434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AB8C2-655D-3FF6-DF06-BB35632C92E0}"/>
              </a:ext>
            </a:extLst>
          </p:cNvPr>
          <p:cNvSpPr txBox="1"/>
          <p:nvPr/>
        </p:nvSpPr>
        <p:spPr>
          <a:xfrm>
            <a:off x="2705022" y="6284009"/>
            <a:ext cx="695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https://www.postgresqltutorial.com/load-postgresql-sample-database/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27174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64FE0C-DD6A-8E46-9CC1-16EA8E10068C}"/>
              </a:ext>
            </a:extLst>
          </p:cNvPr>
          <p:cNvSpPr txBox="1">
            <a:spLocks/>
          </p:cNvSpPr>
          <p:nvPr/>
        </p:nvSpPr>
        <p:spPr>
          <a:xfrm>
            <a:off x="11811793" y="6442524"/>
            <a:ext cx="353704" cy="37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97EC4-D8F8-934B-A9C6-AF140CBE4B03}"/>
              </a:ext>
            </a:extLst>
          </p:cNvPr>
          <p:cNvSpPr txBox="1">
            <a:spLocks/>
          </p:cNvSpPr>
          <p:nvPr/>
        </p:nvSpPr>
        <p:spPr>
          <a:xfrm>
            <a:off x="2940093" y="2207427"/>
            <a:ext cx="5378824" cy="213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Dinlediğiniz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Teşekkürler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İyi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çalışmalar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16D92-2716-F145-5C3C-6AAB304D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2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Mantıksal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576465C-DF13-474D-AF29-CC0A6FC9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44" y="825051"/>
            <a:ext cx="8026121" cy="241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26D91-EDEF-F54C-B67F-BF35C4FF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63" y="3663958"/>
            <a:ext cx="6689279" cy="755495"/>
          </a:xfrm>
          <a:prstGeom prst="rect">
            <a:avLst/>
          </a:prstGeom>
        </p:spPr>
      </p:pic>
      <p:pic>
        <p:nvPicPr>
          <p:cNvPr id="14" name="Picture 2" descr="question-mark-nothing - RETRO BİLGİSAYAR">
            <a:extLst>
              <a:ext uri="{FF2B5EF4-FFF2-40B4-BE49-F238E27FC236}">
                <a16:creationId xmlns:a16="http://schemas.microsoft.com/office/drawing/2014/main" id="{B5F7A209-6DCF-2445-83FB-8A9AC40A6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47" y="4813804"/>
            <a:ext cx="1443713" cy="14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C8488-18D3-2F33-77B3-56CE9F93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Mantıksal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576465C-DF13-474D-AF29-CC0A6FC9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44" y="825051"/>
            <a:ext cx="8026121" cy="2413000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D15F44-74D8-4B44-8C11-B2EDA56E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94" y="4902649"/>
            <a:ext cx="73660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5BF20-3EE4-2A49-B7A4-AD0D6EFF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3" y="3663958"/>
            <a:ext cx="6689279" cy="755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6BDE-8672-3770-AA10-0F73426B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2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8E129-F690-9142-833F-2A349384D43F}"/>
              </a:ext>
            </a:extLst>
          </p:cNvPr>
          <p:cNvSpPr txBox="1"/>
          <p:nvPr/>
        </p:nvSpPr>
        <p:spPr>
          <a:xfrm>
            <a:off x="290521" y="3181418"/>
            <a:ext cx="252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Matematiksel Operatörler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AAF2A-4515-AA43-B7AD-C6D624E4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01" y="640667"/>
            <a:ext cx="7475572" cy="5801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9F76F-FCF8-11E4-4153-C8B469BD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Operatörleri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AA8E6-2F67-7141-9ED9-E7CEEB4D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4" y="1331060"/>
            <a:ext cx="4680661" cy="3957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72961B-2DE1-824A-838F-D9FD8E80E21E}"/>
              </a:ext>
            </a:extLst>
          </p:cNvPr>
          <p:cNvSpPr txBox="1"/>
          <p:nvPr/>
        </p:nvSpPr>
        <p:spPr>
          <a:xfrm>
            <a:off x="949412" y="2818316"/>
            <a:ext cx="252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Karşılaştırma Operatörleri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08DDF-C24A-C848-A9B0-4FF67B70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SQL: create table and </a:t>
            </a:r>
            <a:r>
              <a:rPr lang="en-US" sz="2800" b="1" kern="1200" cap="none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auto increment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BCA15B-85F0-7040-89D0-F93B6584015C}"/>
              </a:ext>
            </a:extLst>
          </p:cNvPr>
          <p:cNvSpPr/>
          <p:nvPr/>
        </p:nvSpPr>
        <p:spPr>
          <a:xfrm>
            <a:off x="2483650" y="10839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KEY,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 NOT NULL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6D0DB5B-F2FF-F24C-866A-E50A648F7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41268"/>
              </p:ext>
            </p:extLst>
          </p:nvPr>
        </p:nvGraphicFramePr>
        <p:xfrm>
          <a:off x="3037185" y="3053158"/>
          <a:ext cx="6917632" cy="1097280"/>
        </p:xfrm>
        <a:graphic>
          <a:graphicData uri="http://schemas.openxmlformats.org/drawingml/2006/table">
            <a:tbl>
              <a:tblPr/>
              <a:tblGrid>
                <a:gridCol w="1603426">
                  <a:extLst>
                    <a:ext uri="{9D8B030D-6E8A-4147-A177-3AD203B41FA5}">
                      <a16:colId xmlns:a16="http://schemas.microsoft.com/office/drawing/2014/main" val="2979797582"/>
                    </a:ext>
                  </a:extLst>
                </a:gridCol>
                <a:gridCol w="1042226">
                  <a:extLst>
                    <a:ext uri="{9D8B030D-6E8A-4147-A177-3AD203B41FA5}">
                      <a16:colId xmlns:a16="http://schemas.microsoft.com/office/drawing/2014/main" val="1924789163"/>
                    </a:ext>
                  </a:extLst>
                </a:gridCol>
                <a:gridCol w="4271980">
                  <a:extLst>
                    <a:ext uri="{9D8B030D-6E8A-4147-A177-3AD203B41FA5}">
                      <a16:colId xmlns:a16="http://schemas.microsoft.com/office/drawing/2014/main" val="2526294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SMALLSERIAL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32,767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63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2,147,483,647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83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highlight>
                            <a:srgbClr val="FFFF00"/>
                          </a:highlight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BIGSERIAL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8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Noteworthy Light" panose="02000400000000000000" pitchFamily="2" charset="77"/>
                          <a:ea typeface="Noteworthy Light" panose="02000400000000000000" pitchFamily="2" charset="77"/>
                        </a:rPr>
                        <a:t>1 to 922,337,2036,854,775,807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495783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2F056-2771-9D4A-B6C6-76D5F2609045}"/>
              </a:ext>
            </a:extLst>
          </p:cNvPr>
          <p:cNvCxnSpPr>
            <a:cxnSpLocks/>
          </p:cNvCxnSpPr>
          <p:nvPr/>
        </p:nvCxnSpPr>
        <p:spPr>
          <a:xfrm>
            <a:off x="3631096" y="1684129"/>
            <a:ext cx="0" cy="1259793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DBDF5B-E61D-744C-9553-39760ABDA191}"/>
              </a:ext>
            </a:extLst>
          </p:cNvPr>
          <p:cNvSpPr txBox="1"/>
          <p:nvPr/>
        </p:nvSpPr>
        <p:spPr>
          <a:xfrm>
            <a:off x="390882" y="2634715"/>
            <a:ext cx="2519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Bir tabloda </a:t>
            </a:r>
          </a:p>
          <a:p>
            <a:r>
              <a:rPr lang="tr-TR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otomatik artan </a:t>
            </a:r>
            <a:r>
              <a:rPr lang="tr-TR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bir alan 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tanımlamak isterseniz yandaki veri tiplerini kullanabilirsiniz.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B28B4-3D86-F003-D6BA-A37F235D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1142</Words>
  <Application>Microsoft Office PowerPoint</Application>
  <PresentationFormat>Geniş ekran</PresentationFormat>
  <Paragraphs>301</Paragraphs>
  <Slides>46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Courier</vt:lpstr>
      <vt:lpstr>Courier New</vt:lpstr>
      <vt:lpstr>Noteworthy Light</vt:lpstr>
      <vt:lpstr>Noteworthy Light</vt:lpstr>
      <vt:lpstr>Wingdings</vt:lpstr>
      <vt:lpstr>Office Theme</vt:lpstr>
      <vt:lpstr>Veritabanı Yönetim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Veritabanı Yönetim Sistemleri </dc:title>
  <dc:creator>Ahmet Arif Aydin</dc:creator>
  <cp:lastModifiedBy>Ozal Yildirim</cp:lastModifiedBy>
  <cp:revision>28</cp:revision>
  <dcterms:created xsi:type="dcterms:W3CDTF">2020-11-23T13:01:00Z</dcterms:created>
  <dcterms:modified xsi:type="dcterms:W3CDTF">2023-11-09T06:06:56Z</dcterms:modified>
</cp:coreProperties>
</file>